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Garamond" panose="02020404030301010803" pitchFamily="18" charset="0"/>
      <p:regular r:id="rId6"/>
      <p:bold r:id="rId7"/>
      <p: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iNYWE0Pt8OUd7/08i/58xvd15N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C323C6-A3DB-4DB6-9B81-D2DBF4ED93AA}">
  <a:tblStyle styleId="{ACC323C6-A3DB-4DB6-9B81-D2DBF4ED93AA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FE7"/>
          </a:solidFill>
        </a:fill>
      </a:tcStyle>
    </a:wholeTbl>
    <a:band1H>
      <a:tcTxStyle/>
      <a:tcStyle>
        <a:tcBdr/>
        <a:fill>
          <a:solidFill>
            <a:srgbClr val="D8DD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DD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9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89372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274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009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860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5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Google Shape;20;p5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5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5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Google Shape;108;p16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Google Shape;124;p1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9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2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21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8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10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12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4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4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Google Shape;9;p4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4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2270234" y="1545021"/>
            <a:ext cx="7546428" cy="147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Zoroastrian Association of Houston 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/>
              <a:t>Library Committee Report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March 31, 2024 AGM</a:t>
            </a:r>
            <a:br>
              <a:rPr lang="en-US" sz="3200"/>
            </a:b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en-US" sz="2400" b="1"/>
              <a:t>Committee Members:</a:t>
            </a:r>
            <a:endParaRPr/>
          </a:p>
          <a:p>
            <a:pPr marL="0" lvl="0" indent="0" algn="ctr" rtl="0">
              <a:spcBef>
                <a:spcPts val="936"/>
              </a:spcBef>
              <a:spcAft>
                <a:spcPts val="0"/>
              </a:spcAft>
              <a:buSzPct val="115000"/>
              <a:buNone/>
            </a:pPr>
            <a:r>
              <a:rPr lang="en-US" sz="2400"/>
              <a:t>Nauzer Bilimoria, Rustom Engineer, Yezdi Engineer, Darayus &amp; Debra Kolah, Sharmeen Mehri, Zubeen Mehta, Jangoo Mistry, Yasmin Pavri, Meheryar Rivetna, Aban Rustomji, Nazanin Sarkari, Arnavaz Sethna.</a:t>
            </a:r>
            <a:endParaRPr/>
          </a:p>
        </p:txBody>
      </p:sp>
      <p:sp>
        <p:nvSpPr>
          <p:cNvPr id="153" name="Google Shape;153;p1"/>
          <p:cNvSpPr/>
          <p:nvPr/>
        </p:nvSpPr>
        <p:spPr>
          <a:xfrm rot="10800000">
            <a:off x="9143999" y="3721388"/>
            <a:ext cx="14092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br>
              <a:rPr lang="en-US"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1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1295402" y="982133"/>
            <a:ext cx="9601196" cy="1064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sz="1800" b="1" cap="none">
                <a:latin typeface="Arial"/>
                <a:ea typeface="Arial"/>
                <a:cs typeface="Arial"/>
                <a:sym typeface="Arial"/>
              </a:rPr>
              <a:t>ZAH COMMITTEE REPORT</a:t>
            </a:r>
            <a:br>
              <a:rPr lang="en-US" sz="1800" b="1" cap="none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cap="none">
                <a:latin typeface="Arial"/>
                <a:ea typeface="Arial"/>
                <a:cs typeface="Arial"/>
                <a:sym typeface="Arial"/>
              </a:rPr>
              <a:t>MARCH 31, 2024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>
            <a:spLocks noGrp="1"/>
          </p:cNvSpPr>
          <p:nvPr>
            <p:ph type="body" idx="1"/>
          </p:nvPr>
        </p:nvSpPr>
        <p:spPr>
          <a:xfrm>
            <a:off x="1295402" y="2548128"/>
            <a:ext cx="9601196" cy="362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70"/>
              <a:buNone/>
            </a:pPr>
            <a:r>
              <a:rPr lang="en-US" sz="1800"/>
              <a:t>COLLECTION &amp; FACILITY                </a:t>
            </a:r>
            <a:endParaRPr sz="1800"/>
          </a:p>
        </p:txBody>
      </p:sp>
      <p:graphicFrame>
        <p:nvGraphicFramePr>
          <p:cNvPr id="160" name="Google Shape;160;p2"/>
          <p:cNvGraphicFramePr/>
          <p:nvPr/>
        </p:nvGraphicFramePr>
        <p:xfrm>
          <a:off x="1762779" y="3002782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{ACC323C6-A3DB-4DB6-9B81-D2DBF4ED93AA}</a:tableStyleId>
              </a:tblPr>
              <a:tblGrid>
                <a:gridCol w="2003525"/>
                <a:gridCol w="1794200"/>
                <a:gridCol w="4414625"/>
              </a:tblGrid>
              <a:tr h="369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1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2004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2024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</a:tr>
              <a:tr h="100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Cataloged Books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400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1533 Total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918 bought by or donated to ZAH Library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 615 from FIRES Funds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  <a:tr h="335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Bookcases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5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  <a:tr h="1006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Display Cases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None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/>
                        <a:t>2 tall display cabinets, 2 display cases, open shelves for books and artifact displays. 2 display cases and stage in Purvez Rustomji room.</a:t>
                      </a:r>
                      <a:endParaRPr sz="1800" u="none" strike="noStrike" cap="none"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L="68575" marR="6857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US" sz="1800" b="1" cap="none">
                <a:latin typeface="Arial"/>
                <a:ea typeface="Arial"/>
                <a:cs typeface="Arial"/>
                <a:sym typeface="Arial"/>
              </a:rPr>
              <a:t>ZAH LIBRARY COMMITTEE REPORT</a:t>
            </a:r>
            <a:br>
              <a:rPr lang="en-US" sz="1800" b="1" cap="none"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cap="none">
                <a:latin typeface="Arial"/>
                <a:ea typeface="Arial"/>
                <a:cs typeface="Arial"/>
                <a:sym typeface="Arial"/>
              </a:rPr>
              <a:t>MARCH 31, 2024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6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en-US" sz="2300" b="1"/>
              <a:t>Accomplishments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ct val="115000"/>
              <a:buFont typeface="Noto Sans Symbols"/>
              <a:buChar char="⮚"/>
            </a:pPr>
            <a:r>
              <a:rPr lang="en-US" sz="2000" b="1"/>
              <a:t>Proceeds from Meheryar</a:t>
            </a:r>
            <a:r>
              <a:rPr lang="en-US" sz="2000" b="1" i="0">
                <a:solidFill>
                  <a:srgbClr val="000000"/>
                </a:solidFill>
              </a:rPr>
              <a:t> Rivetna’s book </a:t>
            </a:r>
            <a:r>
              <a:rPr lang="en-US" sz="2000" b="1" i="1">
                <a:solidFill>
                  <a:srgbClr val="000000"/>
                </a:solidFill>
              </a:rPr>
              <a:t>Zarathushtra: The Man and the Message </a:t>
            </a:r>
            <a:r>
              <a:rPr lang="en-US" sz="2000" b="1">
                <a:solidFill>
                  <a:srgbClr val="000000"/>
                </a:solidFill>
              </a:rPr>
              <a:t>donated </a:t>
            </a:r>
            <a:r>
              <a:rPr lang="en-US" sz="2000" b="1" i="0">
                <a:solidFill>
                  <a:srgbClr val="000000"/>
                </a:solidFill>
              </a:rPr>
              <a:t>to the ZAH Library total $2085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ct val="115000"/>
              <a:buFont typeface="Noto Sans Symbols"/>
              <a:buChar char="⮚"/>
            </a:pPr>
            <a:r>
              <a:rPr lang="en-US" sz="2000" b="1"/>
              <a:t>Working on transferring Dastur Dr. Dhalla collection from Karachi to FIRES</a:t>
            </a:r>
            <a:endParaRPr/>
          </a:p>
          <a:p>
            <a:pPr marL="57150" marR="0" lvl="0" indent="-57150" algn="l" rtl="0">
              <a:spcBef>
                <a:spcPts val="600"/>
              </a:spcBef>
              <a:spcAft>
                <a:spcPts val="0"/>
              </a:spcAft>
              <a:buSzPct val="115000"/>
              <a:buFont typeface="Noto Sans Symbols"/>
              <a:buChar char="⮚"/>
            </a:pPr>
            <a:r>
              <a:rPr lang="en-US" sz="2000" b="1"/>
              <a:t>Annual ZAH Lecture Series </a:t>
            </a:r>
            <a:endParaRPr/>
          </a:p>
          <a:p>
            <a:pPr marL="514350" lvl="1" indent="-342900" algn="l" rtl="0">
              <a:spcBef>
                <a:spcPts val="0"/>
              </a:spcBef>
              <a:spcAft>
                <a:spcPts val="0"/>
              </a:spcAft>
              <a:buSzPct val="115000"/>
              <a:buFont typeface="Courier New"/>
              <a:buChar char="o"/>
            </a:pPr>
            <a:r>
              <a:rPr lang="en-US" i="1"/>
              <a:t>Sheer-e-Shireen: Zoroastrians adding Sugar to the Milk  </a:t>
            </a:r>
            <a:r>
              <a:rPr lang="en-US"/>
              <a:t>by Jenny Rose</a:t>
            </a:r>
            <a:endParaRPr/>
          </a:p>
          <a:p>
            <a:pPr marL="514350" lvl="1" indent="-342900" algn="l" rtl="0">
              <a:spcBef>
                <a:spcPts val="0"/>
              </a:spcBef>
              <a:spcAft>
                <a:spcPts val="0"/>
              </a:spcAft>
              <a:buSzPct val="115000"/>
              <a:buFont typeface="Courier New"/>
              <a:buChar char="o"/>
            </a:pPr>
            <a:r>
              <a:rPr lang="en-US" i="1"/>
              <a:t>Report on the Ava Project </a:t>
            </a:r>
            <a:r>
              <a:rPr lang="en-US"/>
              <a:t>by Mahtab Dastur and Natasha Dungor</a:t>
            </a:r>
            <a:endParaRPr/>
          </a:p>
          <a:p>
            <a:pPr marL="514350" lvl="1" indent="-342900" algn="l" rtl="0">
              <a:spcBef>
                <a:spcPts val="0"/>
              </a:spcBef>
              <a:spcAft>
                <a:spcPts val="0"/>
              </a:spcAft>
              <a:buSzPct val="115000"/>
              <a:buFont typeface="Courier New"/>
              <a:buChar char="o"/>
            </a:pPr>
            <a:r>
              <a:rPr lang="en-US" i="1"/>
              <a:t>Politics and Power: The Birth of Younger Avesta  </a:t>
            </a:r>
            <a:r>
              <a:rPr lang="en-US"/>
              <a:t>by Meheryar Rivetna </a:t>
            </a:r>
            <a:r>
              <a:rPr lang="en-US" b="1"/>
              <a:t> 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ct val="115000"/>
              <a:buFont typeface="Noto Sans Symbols"/>
              <a:buChar char="⮚"/>
            </a:pPr>
            <a:r>
              <a:rPr lang="en-US" sz="2000" b="1"/>
              <a:t>Exhibit at Parliament of World’s Religions</a:t>
            </a:r>
            <a:endParaRPr/>
          </a:p>
          <a:p>
            <a:pPr marL="285750" lvl="0" indent="-285750" algn="l" rtl="0">
              <a:spcBef>
                <a:spcPts val="880"/>
              </a:spcBef>
              <a:spcAft>
                <a:spcPts val="0"/>
              </a:spcAft>
              <a:buSzPct val="115000"/>
              <a:buFont typeface="Noto Sans Symbols"/>
              <a:buChar char="⮚"/>
            </a:pPr>
            <a:r>
              <a:rPr lang="en-US" sz="2000" b="1"/>
              <a:t>Expansion of Oral History Project</a:t>
            </a:r>
            <a:br>
              <a:rPr lang="en-US" sz="2000" b="1"/>
            </a:br>
            <a:endParaRPr sz="2000" b="1"/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en-US" sz="2300" b="1"/>
              <a:t>Upcoming 2024</a:t>
            </a:r>
            <a:endParaRPr/>
          </a:p>
          <a:p>
            <a:pPr marL="285750" marR="0" lvl="0" indent="-28575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5000"/>
              <a:buFont typeface="Noto Sans Symbols"/>
              <a:buChar char="⮚"/>
            </a:pPr>
            <a:r>
              <a:rPr lang="en-US" sz="2000" b="1"/>
              <a:t>Solicit financial resources for the Bapsi Sidhwa Literary Prize</a:t>
            </a:r>
            <a:endParaRPr/>
          </a:p>
          <a:p>
            <a:pPr marL="285750" marR="0" lvl="0" indent="-2857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5000"/>
              <a:buFont typeface="Noto Sans Symbols"/>
              <a:buChar char="⮚"/>
            </a:pPr>
            <a:r>
              <a:rPr lang="en-US" sz="2000" b="1"/>
              <a:t>Acquire at least one Zoroastrian artifact each year for permanent display in the library </a:t>
            </a:r>
            <a:endParaRPr/>
          </a:p>
          <a:p>
            <a:pPr marL="285750" marR="0" lvl="0" indent="-28575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ct val="115000"/>
              <a:buFont typeface="Noto Sans Symbols"/>
              <a:buChar char="⮚"/>
            </a:pPr>
            <a:r>
              <a:rPr lang="en-US" sz="2000" b="1"/>
              <a:t>Showcase the ZAH Library/FIRES collection and exhibits at the 18</a:t>
            </a:r>
            <a:r>
              <a:rPr lang="en-US" sz="2000" b="1" baseline="30000"/>
              <a:t>th</a:t>
            </a:r>
            <a:r>
              <a:rPr lang="en-US" sz="2000" b="1"/>
              <a:t> NAZC </a:t>
            </a:r>
            <a:endParaRPr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Widescreen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Courier New</vt:lpstr>
      <vt:lpstr>Arial</vt:lpstr>
      <vt:lpstr>Noto Sans Symbols</vt:lpstr>
      <vt:lpstr>Garamond</vt:lpstr>
      <vt:lpstr>Organic</vt:lpstr>
      <vt:lpstr>  Zoroastrian Association of Houston  Library Committee Report March 31, 2024 AGM </vt:lpstr>
      <vt:lpstr>ZAH COMMITTEE REPORT MARCH 31, 2024</vt:lpstr>
      <vt:lpstr>ZAH LIBRARY COMMITTEE REPORT MARCH 31, 2024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Zoroastrian Association of Houston  Library Committee Report March 31, 2024 AGM </dc:title>
  <dc:creator>Aban NEW PC</dc:creator>
  <cp:lastModifiedBy>Aban NEW PC</cp:lastModifiedBy>
  <cp:revision>1</cp:revision>
  <dcterms:created xsi:type="dcterms:W3CDTF">2023-03-10T21:03:39Z</dcterms:created>
  <dcterms:modified xsi:type="dcterms:W3CDTF">2024-02-26T18:44:28Z</dcterms:modified>
</cp:coreProperties>
</file>